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F64B-7770-4C4C-B8B4-01037FE4380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FA96-3C65-4F9A-BBD3-6009F08D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885C-98C2-4DFA-A6F6-B55EFF1F85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3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pynet.ru/images/2007/10/29/california/california_0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ria.ua/photos/ria/news/6/638/63837/63837m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km.ru/news/basharina/lsnoj_pozhar_25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.ria.ua/photos/ria/news_common/13/1316/131634/131634m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azeta.sebastopol.ua/image/1001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ews.cosmoport.com/images/2006/06/06-007-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osconcert.com/ic/lenta.ru:8000/russia/2002/09/18/fire/pictur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www.rosconcert.com/ic/pix.lenta.ru/news/2007/08/21/smog/pictur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elyabinsk.rfn.ru/p/m_4568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img-2007-09.photosight.ru/03/2282067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kosmosm1.narod.ru/galary/pogar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rest.geoman.ru/forest/item/f00/s02/e0002198/pic/000000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uvr.ru/files/Image/RiaNovosti_foto/Russia_raznoe/Proisshestvja/Pozhar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.newsru.com/pict/id/large/540505_20030422234149.gi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rum.pochva.com/uploads/monthly_04_2007/post-143-1177530085_thumb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.ru/images/russian_reporter/2007/13/reporter_13_040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hf.ispu.ru/iff/publ/go/go3-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azeta.ru/images/pozhary.gi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ltairegion22.ru/images/03_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2006-05.photosight.ru/21/1443726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ltai-sayan.ru/news/465/2007-09-11_2-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lavonic.iptelecom.net.ua/vybor/photokarelia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Картинка 176 из 435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Лесные и торфяные пожары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ОБЖ</a:t>
            </a:r>
          </a:p>
          <a:p>
            <a:r>
              <a:rPr lang="ru-RU" dirty="0" err="1" smtClean="0"/>
              <a:t>Алейникова</a:t>
            </a:r>
            <a:r>
              <a:rPr lang="ru-RU" dirty="0" smtClean="0"/>
              <a:t> А.И.</a:t>
            </a:r>
          </a:p>
        </p:txBody>
      </p:sp>
    </p:spTree>
    <p:extLst>
      <p:ext uri="{BB962C8B-B14F-4D97-AF65-F5344CB8AC3E}">
        <p14:creationId xmlns:p14="http://schemas.microsoft.com/office/powerpoint/2010/main" val="37300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Беглый верховой пожар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-304800" y="1792288"/>
            <a:ext cx="38862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/>
              <a:t>    </a:t>
            </a:r>
            <a:r>
              <a:rPr lang="ru-RU" sz="2800" b="1">
                <a:solidFill>
                  <a:schemeClr val="accent2"/>
                </a:solidFill>
              </a:rPr>
              <a:t>При беглом верховом пожаре огонь распространяется по кронам скачками со скоростью 250—330 м/мин.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800" b="1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Расстояние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между скачками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70 — 90 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/>
          </a:p>
        </p:txBody>
      </p:sp>
      <p:pic>
        <p:nvPicPr>
          <p:cNvPr id="11268" name="Picture 9" descr="Картинка 57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98563"/>
            <a:ext cx="56388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Беглый верховой пожар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990600"/>
            <a:ext cx="8397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          После каждого скачка распространение огня по кронам прекращается до подхода кромки низового пожара. Средняя скорость продвижения фронта беглого верхового пожара до </a:t>
            </a:r>
          </a:p>
          <a:p>
            <a:r>
              <a:rPr lang="ru-RU" sz="2000" b="1">
                <a:solidFill>
                  <a:schemeClr val="accent2"/>
                </a:solidFill>
              </a:rPr>
              <a:t>40 м/мин.</a:t>
            </a:r>
          </a:p>
        </p:txBody>
      </p:sp>
      <p:pic>
        <p:nvPicPr>
          <p:cNvPr id="12292" name="Picture 7" descr="Лесной пожа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2188"/>
            <a:ext cx="79248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Устойчивый верховой пожар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91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Горение крон деревьев и подстилки происходит одновременно. Выделяется огромное кол-во теплоты, которое способствует образованию сильных завихрений воздуха над пожаром и переносу горящих частиц (веточек, шишек, сучков) на 150—200 м вперёд — за фронт пожара, вызывая новые очаги горения.</a:t>
            </a:r>
            <a:r>
              <a:rPr lang="ru-RU" sz="1800" dirty="0" smtClean="0"/>
              <a:t> </a:t>
            </a:r>
          </a:p>
        </p:txBody>
      </p:sp>
      <p:pic>
        <p:nvPicPr>
          <p:cNvPr id="13316" name="Picture 5" descr="Картинка 51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95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Устойчивый верховой пожар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752600"/>
            <a:ext cx="3733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Средняя скорость продвижения фронта пожара 5—15 м/мин. Верховые устойчивые пожары обладают наибольшей разрушительной силой, они приводят к полной гибели леса. </a:t>
            </a:r>
          </a:p>
        </p:txBody>
      </p:sp>
      <p:pic>
        <p:nvPicPr>
          <p:cNvPr id="14340" name="Picture 5" descr="Картинка 53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7912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59 из 87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Огненный шторм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943600" y="762000"/>
            <a:ext cx="320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Огненный шторм – это не метафора. 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Это вихрь раскаленного воздуха, обращающий в пепел всё на своем пути.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  Скорость – 200 км/час</a:t>
            </a:r>
          </a:p>
        </p:txBody>
      </p:sp>
    </p:spTree>
    <p:extLst>
      <p:ext uri="{BB962C8B-B14F-4D97-AF65-F5344CB8AC3E}">
        <p14:creationId xmlns:p14="http://schemas.microsoft.com/office/powerpoint/2010/main" val="35569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6387" name="Picture 8" descr="Картинка 126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7411" name="Picture 5" descr="Картинка 13 из 2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Картинка 13 из 25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57550"/>
            <a:ext cx="4953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562600" y="990600"/>
            <a:ext cx="32004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Торф горит под землей без доступа воздуха и даже под водой!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Причина  –  лесной пожар.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Признак пожара – горячая земля и дым из почвы.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29718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Торфяной пожар в Московской области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Торфяной пожар во Владимирской области</a:t>
            </a: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32766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V="1">
            <a:off x="3505200" y="647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8435" name="Picture 5" descr="Картинка 32 из 2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Картинка 41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14675"/>
            <a:ext cx="5257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791200" y="609600"/>
            <a:ext cx="33528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Опасны: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b="1"/>
              <a:t>  неожиданными прорывами огня;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b="1"/>
              <a:t>  риском провалиться в     прогоревший торф;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b="1"/>
              <a:t>  задохнуться из-за задымления.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2895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Скорость торфяных пожаров низкая. 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Тушение затруднено, так как торф горит под почвой на глубине .</a:t>
            </a:r>
          </a:p>
        </p:txBody>
      </p:sp>
    </p:spTree>
    <p:extLst>
      <p:ext uri="{BB962C8B-B14F-4D97-AF65-F5344CB8AC3E}">
        <p14:creationId xmlns:p14="http://schemas.microsoft.com/office/powerpoint/2010/main" val="19919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9459" name="Picture 10" descr="Картинка 6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239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Правильны ли эти утверждения: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879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Лесной пожар</a:t>
            </a:r>
            <a:r>
              <a:rPr lang="ru-RU" sz="2400" dirty="0" smtClean="0"/>
              <a:t> - неконтролируемое, стихийно распространяющееся горение леса.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Низовой и верховой пожары бывают устойчивые и беглые.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Низовой пожар приносит больше вреда, чем верховой.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Беглые низовые пожары чаще всего происходят весной – горит подсохшая лесная подстилка.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Торфяные пожары называют ещё и подземными.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Скорость торфяного пожара выше скорости лесных.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Торфяной пожар возможен без доступа воздуха и даже под водой.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Верховые пожары распространяются скачками.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Низовые пожары распространяются скачками.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err="1" smtClean="0"/>
              <a:t>Пирология</a:t>
            </a:r>
            <a:r>
              <a:rPr lang="ru-RU" sz="2400" dirty="0" smtClean="0"/>
              <a:t> – наука о лесных пожарах.</a:t>
            </a:r>
          </a:p>
        </p:txBody>
      </p:sp>
    </p:spTree>
    <p:extLst>
      <p:ext uri="{BB962C8B-B14F-4D97-AF65-F5344CB8AC3E}">
        <p14:creationId xmlns:p14="http://schemas.microsoft.com/office/powerpoint/2010/main" val="2916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890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ЛЕСНЫЕ ПОЖАРЫ</a:t>
            </a:r>
          </a:p>
        </p:txBody>
      </p:sp>
      <p:pic>
        <p:nvPicPr>
          <p:cNvPr id="3075" name="Picture 7" descr="Картинка 129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84582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943600" y="62166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Схема  лесного пожара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2"/>
                </a:solidFill>
              </a:rPr>
              <a:t>Лесной пожар</a:t>
            </a:r>
            <a:r>
              <a:rPr lang="ru-RU" sz="2800" dirty="0" smtClean="0"/>
              <a:t> - неконтролируемое, стихийно распространяющееся горение леса.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    </a:t>
            </a:r>
            <a:r>
              <a:rPr lang="ru-RU" sz="2800" b="1" dirty="0" err="1" smtClean="0">
                <a:solidFill>
                  <a:srgbClr val="FF3300"/>
                </a:solidFill>
              </a:rPr>
              <a:t>Пирология</a:t>
            </a:r>
            <a:r>
              <a:rPr lang="ru-RU" sz="2800" dirty="0" smtClean="0"/>
              <a:t> – наука о лесных пожарах.</a:t>
            </a:r>
          </a:p>
        </p:txBody>
      </p:sp>
    </p:spTree>
    <p:extLst>
      <p:ext uri="{BB962C8B-B14F-4D97-AF65-F5344CB8AC3E}">
        <p14:creationId xmlns:p14="http://schemas.microsoft.com/office/powerpoint/2010/main" val="30512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А)  Определите тип пожара</a:t>
            </a:r>
          </a:p>
        </p:txBody>
      </p:sp>
      <p:pic>
        <p:nvPicPr>
          <p:cNvPr id="21507" name="Picture 5" descr="i?id=44577716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04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Б)  Определите тип пожара</a:t>
            </a:r>
          </a:p>
        </p:txBody>
      </p:sp>
      <p:pic>
        <p:nvPicPr>
          <p:cNvPr id="22531" name="Picture 6" descr="Картинка 13 из 40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9463"/>
            <a:ext cx="80772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В)  Определите тип пожара</a:t>
            </a:r>
          </a:p>
        </p:txBody>
      </p:sp>
      <p:pic>
        <p:nvPicPr>
          <p:cNvPr id="23555" name="Picture 10" descr="Картинка 134 из 2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Ответы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                     А) Верховой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                     Б) Низовой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Нет                   В) Торфяной (подземный)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Нет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Да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нет</a:t>
            </a:r>
          </a:p>
        </p:txBody>
      </p:sp>
      <p:pic>
        <p:nvPicPr>
          <p:cNvPr id="24580" name="Picture 4" descr="Картинка 69 из 87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362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ДОМАШНЕЕ ЗАДАНИЕ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Глава 7.  7.1.; 7.2.</a:t>
            </a:r>
          </a:p>
          <a:p>
            <a:pPr eaLnBrk="1" hangingPunct="1"/>
            <a:r>
              <a:rPr lang="ru-RU" dirty="0" smtClean="0"/>
              <a:t>Задание 1 на стр. 104</a:t>
            </a:r>
          </a:p>
          <a:p>
            <a:pPr eaLnBrk="1" hangingPunct="1"/>
            <a:r>
              <a:rPr lang="ru-RU" dirty="0" smtClean="0"/>
              <a:t>Найди и рассмотри фото торфяного пожара на форзаце учебника.</a:t>
            </a:r>
          </a:p>
        </p:txBody>
      </p:sp>
    </p:spTree>
    <p:extLst>
      <p:ext uri="{BB962C8B-B14F-4D97-AF65-F5344CB8AC3E}">
        <p14:creationId xmlns:p14="http://schemas.microsoft.com/office/powerpoint/2010/main" val="37655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WO_SC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5" descr="Картинка 766 из 36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5181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16"/>
          <p:cNvSpPr>
            <a:spLocks noChangeArrowheads="1"/>
          </p:cNvSpPr>
          <p:nvPr/>
        </p:nvSpPr>
        <p:spPr bwMode="auto">
          <a:xfrm>
            <a:off x="6629400" y="3810000"/>
            <a:ext cx="2895600" cy="2590800"/>
          </a:xfrm>
          <a:prstGeom prst="parallelogram">
            <a:avLst>
              <a:gd name="adj" fmla="val 27941"/>
            </a:avLst>
          </a:prstGeom>
          <a:solidFill>
            <a:srgbClr val="B4D4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17"/>
          <p:cNvSpPr txBox="1">
            <a:spLocks noChangeArrowheads="1"/>
          </p:cNvSpPr>
          <p:nvPr/>
        </p:nvSpPr>
        <p:spPr bwMode="auto">
          <a:xfrm>
            <a:off x="7391400" y="3962400"/>
            <a:ext cx="137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0" b="1">
                <a:solidFill>
                  <a:srgbClr val="FF3300"/>
                </a:solidFill>
              </a:rPr>
              <a:t>01</a:t>
            </a:r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6934200" y="54864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Служба спасения</a:t>
            </a:r>
          </a:p>
        </p:txBody>
      </p:sp>
      <p:sp>
        <p:nvSpPr>
          <p:cNvPr id="26631" name="WordArt 21"/>
          <p:cNvSpPr>
            <a:spLocks noChangeArrowheads="1" noChangeShapeType="1" noTextEdit="1"/>
          </p:cNvSpPr>
          <p:nvPr/>
        </p:nvSpPr>
        <p:spPr bwMode="auto">
          <a:xfrm>
            <a:off x="2590800" y="4191000"/>
            <a:ext cx="26670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БЕРЕГИТЕ</a:t>
            </a:r>
          </a:p>
        </p:txBody>
      </p:sp>
      <p:sp>
        <p:nvSpPr>
          <p:cNvPr id="26632" name="WordArt 26"/>
          <p:cNvSpPr>
            <a:spLocks noChangeArrowheads="1" noChangeShapeType="1" noTextEdit="1"/>
          </p:cNvSpPr>
          <p:nvPr/>
        </p:nvSpPr>
        <p:spPr bwMode="auto">
          <a:xfrm>
            <a:off x="2590800" y="5867400"/>
            <a:ext cx="3886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лес от пожара!</a:t>
            </a:r>
          </a:p>
        </p:txBody>
      </p:sp>
    </p:spTree>
    <p:extLst>
      <p:ext uri="{BB962C8B-B14F-4D97-AF65-F5344CB8AC3E}">
        <p14:creationId xmlns:p14="http://schemas.microsoft.com/office/powerpoint/2010/main" val="32367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181600"/>
            <a:ext cx="8915400" cy="114300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chemeClr val="accent2"/>
                </a:solidFill>
              </a:rPr>
              <a:t>Виды лесных пожаров определяются от яруса леса, в котором распространяется пожар.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1676400" y="1600200"/>
            <a:ext cx="57912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Виды лесных пожаров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2286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Низовой</a:t>
            </a: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35814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Верховой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64008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Подземный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1828800" y="4267200"/>
            <a:ext cx="1524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Беглый</a:t>
            </a:r>
          </a:p>
        </p:txBody>
      </p: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0" y="42672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Устойчивый</a:t>
            </a:r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>
            <a:off x="3581400" y="4267200"/>
            <a:ext cx="17526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Устойчивый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5486400" y="42672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Беглый</a:t>
            </a:r>
          </a:p>
        </p:txBody>
      </p:sp>
      <p:sp>
        <p:nvSpPr>
          <p:cNvPr id="4107" name="AutoShape 20"/>
          <p:cNvSpPr>
            <a:spLocks noChangeArrowheads="1"/>
          </p:cNvSpPr>
          <p:nvPr/>
        </p:nvSpPr>
        <p:spPr bwMode="auto">
          <a:xfrm>
            <a:off x="6096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21"/>
          <p:cNvSpPr>
            <a:spLocks noChangeArrowheads="1"/>
          </p:cNvSpPr>
          <p:nvPr/>
        </p:nvSpPr>
        <p:spPr bwMode="auto">
          <a:xfrm>
            <a:off x="41910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22"/>
          <p:cNvSpPr>
            <a:spLocks noChangeArrowheads="1"/>
          </p:cNvSpPr>
          <p:nvPr/>
        </p:nvSpPr>
        <p:spPr bwMode="auto">
          <a:xfrm>
            <a:off x="19812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23"/>
          <p:cNvSpPr>
            <a:spLocks noChangeArrowheads="1"/>
          </p:cNvSpPr>
          <p:nvPr/>
        </p:nvSpPr>
        <p:spPr bwMode="auto">
          <a:xfrm>
            <a:off x="22098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24"/>
          <p:cNvSpPr>
            <a:spLocks noChangeArrowheads="1"/>
          </p:cNvSpPr>
          <p:nvPr/>
        </p:nvSpPr>
        <p:spPr bwMode="auto">
          <a:xfrm>
            <a:off x="56388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25"/>
          <p:cNvSpPr>
            <a:spLocks noChangeArrowheads="1"/>
          </p:cNvSpPr>
          <p:nvPr/>
        </p:nvSpPr>
        <p:spPr bwMode="auto">
          <a:xfrm>
            <a:off x="46482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AutoShape 28"/>
          <p:cNvSpPr>
            <a:spLocks noChangeArrowheads="1"/>
          </p:cNvSpPr>
          <p:nvPr/>
        </p:nvSpPr>
        <p:spPr bwMode="auto">
          <a:xfrm>
            <a:off x="71628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Text Box 30"/>
          <p:cNvSpPr txBox="1">
            <a:spLocks noChangeArrowheads="1"/>
          </p:cNvSpPr>
          <p:nvPr/>
        </p:nvSpPr>
        <p:spPr bwMode="auto">
          <a:xfrm>
            <a:off x="457200" y="381000"/>
            <a:ext cx="8153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На долю лесных пожаров приходится 70% всех чрезвычайных ситуаций</a:t>
            </a:r>
            <a:r>
              <a:rPr lang="ru-RU" b="1"/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Характеристика типов лесных пожаров</a:t>
            </a:r>
          </a:p>
        </p:txBody>
      </p:sp>
      <p:pic>
        <p:nvPicPr>
          <p:cNvPr id="5123" name="Picture 6" descr="Картинка 13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6" descr="Картинка 82 из 2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b="5103"/>
          <a:stretch>
            <a:fillRect/>
          </a:stretch>
        </p:blipFill>
        <p:spPr bwMode="auto">
          <a:xfrm>
            <a:off x="1295400" y="80963"/>
            <a:ext cx="693420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958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Низовой пожар</a:t>
            </a:r>
          </a:p>
        </p:txBody>
      </p:sp>
      <p:pic>
        <p:nvPicPr>
          <p:cNvPr id="7171" name="Picture 5" descr="Картинка 198 из 41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4343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90 % всех случаев лесных пожаров – низовые.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Распространяются по нижнему ярусу леса.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Пламя достигает высоты 5-50 см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Скорость распространения 0,5-3 м/мин.</a:t>
            </a:r>
          </a:p>
        </p:txBody>
      </p:sp>
    </p:spTree>
    <p:extLst>
      <p:ext uri="{BB962C8B-B14F-4D97-AF65-F5344CB8AC3E}">
        <p14:creationId xmlns:p14="http://schemas.microsoft.com/office/powerpoint/2010/main" val="350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3300"/>
                </a:solidFill>
              </a:rPr>
              <a:t>Низовой пожар</a:t>
            </a:r>
            <a:br>
              <a:rPr lang="ru-RU" sz="4000" b="1" dirty="0" smtClean="0">
                <a:solidFill>
                  <a:srgbClr val="FF3300"/>
                </a:solidFill>
              </a:rPr>
            </a:br>
            <a:r>
              <a:rPr lang="ru-RU" sz="4000" b="1" dirty="0" smtClean="0">
                <a:solidFill>
                  <a:srgbClr val="FF3300"/>
                </a:solidFill>
              </a:rPr>
              <a:t>беглый</a:t>
            </a:r>
          </a:p>
        </p:txBody>
      </p:sp>
      <p:pic>
        <p:nvPicPr>
          <p:cNvPr id="8195" name="Picture 5" descr="Картинка 19 из 40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0"/>
            <a:ext cx="48783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3810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Обгорает травяной покров, лесная подстилка, кора нижней части деревьев.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Пожары распространяются с большой скоростью.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Происходят весной.</a:t>
            </a:r>
          </a:p>
          <a:p>
            <a:pPr eaLnBrk="1" hangingPunct="1">
              <a:spcBef>
                <a:spcPct val="50000"/>
              </a:spcBef>
            </a:pPr>
            <a:endParaRPr lang="ru-RU" sz="2800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Низовой устойчивый пожар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0480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  Обгорает лесная подстилка, корни деревьев, гибнет подлесок.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 </a:t>
            </a:r>
            <a:r>
              <a:rPr lang="ru-RU" b="1" smtClean="0">
                <a:solidFill>
                  <a:schemeClr val="hlink"/>
                </a:solidFill>
              </a:rPr>
              <a:t>Происходятлетом</a:t>
            </a:r>
          </a:p>
        </p:txBody>
      </p:sp>
      <p:pic>
        <p:nvPicPr>
          <p:cNvPr id="9220" name="Picture 5" descr="Картинка 89 из 38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60579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10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Верховые пожары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1524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accent2"/>
                </a:solidFill>
              </a:rPr>
              <a:t>Возникают  в засушливую погоду при сильных ветрах.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accent2"/>
                </a:solidFill>
              </a:rPr>
              <a:t>В молодняках  низовой пожар из-за низко опущенных крон переходит в верховой даже при слабом ветре.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0244" name="Picture 8" descr="Картинка 48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0"/>
            <a:ext cx="515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9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Экран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Лесные и торфяные пожары</vt:lpstr>
      <vt:lpstr>ЛЕСНЫЕ ПОЖАРЫ</vt:lpstr>
      <vt:lpstr>Виды лесных пожаров определяются от яруса леса, в котором распространяется пожар.</vt:lpstr>
      <vt:lpstr>Характеристика типов лесных пожаров</vt:lpstr>
      <vt:lpstr>Презентация PowerPoint</vt:lpstr>
      <vt:lpstr>Низовой пожар</vt:lpstr>
      <vt:lpstr>Низовой пожар беглый</vt:lpstr>
      <vt:lpstr>Низовой устойчивый пожар</vt:lpstr>
      <vt:lpstr>Верховые пожары</vt:lpstr>
      <vt:lpstr>Беглый верховой пожар</vt:lpstr>
      <vt:lpstr>Беглый верховой пожар</vt:lpstr>
      <vt:lpstr>Устойчивый верховой пожар</vt:lpstr>
      <vt:lpstr>Устойчивый верховой пожар</vt:lpstr>
      <vt:lpstr>Огненный шторм</vt:lpstr>
      <vt:lpstr>Презентация PowerPoint</vt:lpstr>
      <vt:lpstr>ТОРФЯНЫЕ ПОЖАРЫ</vt:lpstr>
      <vt:lpstr>ТОРФЯНЫЕ ПОЖАРЫ</vt:lpstr>
      <vt:lpstr>ТОРФЯНЫЕ ПОЖАРЫ</vt:lpstr>
      <vt:lpstr>Правильны ли эти утверждения:</vt:lpstr>
      <vt:lpstr>А)  Определите тип пожара</vt:lpstr>
      <vt:lpstr>Б)  Определите тип пожара</vt:lpstr>
      <vt:lpstr>В)  Определите тип пожара</vt:lpstr>
      <vt:lpstr>Ответы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и торфяные пожары</dc:title>
  <dc:creator>A-RINAT</dc:creator>
  <cp:lastModifiedBy>A-RINAT</cp:lastModifiedBy>
  <cp:revision>1</cp:revision>
  <dcterms:created xsi:type="dcterms:W3CDTF">2013-04-09T09:23:02Z</dcterms:created>
  <dcterms:modified xsi:type="dcterms:W3CDTF">2013-04-09T09:24:29Z</dcterms:modified>
</cp:coreProperties>
</file>